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45DB5A-D209-4C6A-9029-2496A264E29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E21481F-23FA-41D7-91DB-72482E852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81200"/>
            <a:ext cx="7772400" cy="3124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dirty="0" smtClean="0"/>
              <a:t>1-3 Segments, Rays, Parallel Lines and Planes</a:t>
            </a:r>
            <a:br>
              <a:rPr lang="en-US" sz="3100" dirty="0" smtClean="0"/>
            </a:br>
            <a:r>
              <a:rPr lang="en-US" sz="3100" dirty="0" smtClean="0"/>
              <a:t>M11.B.2, 2.5.11.B</a:t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Objectives: 1) Identify segments and rays</a:t>
            </a:r>
            <a:br>
              <a:rPr lang="en-US" sz="3100" dirty="0" smtClean="0"/>
            </a:br>
            <a:r>
              <a:rPr lang="en-US" sz="3100" dirty="0" smtClean="0"/>
              <a:t>2) Recognize parallel lines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591496"/>
            <a:ext cx="7772400" cy="1199704"/>
          </a:xfrm>
        </p:spPr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**Must start with endpoint when naming a ray**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b="1" dirty="0" smtClean="0"/>
              <a:t>Segment</a:t>
            </a:r>
            <a:r>
              <a:rPr lang="en-US" dirty="0" smtClean="0"/>
              <a:t>- is the part of a line consisting of two endpoints and all points between them</a:t>
            </a:r>
          </a:p>
          <a:p>
            <a:pPr>
              <a:buNone/>
            </a:pPr>
            <a:r>
              <a:rPr lang="en-US" dirty="0" smtClean="0"/>
              <a:t>Ex)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Ray</a:t>
            </a:r>
            <a:r>
              <a:rPr lang="en-US" dirty="0" smtClean="0"/>
              <a:t>- is the part of a line consisting of one endpoint and all the points of the line on one side of the endpoint</a:t>
            </a:r>
          </a:p>
          <a:p>
            <a:pPr>
              <a:buNone/>
            </a:pPr>
            <a:r>
              <a:rPr lang="en-US" dirty="0" smtClean="0"/>
              <a:t>Ex)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flipH="1">
            <a:off x="1493519" y="3802559"/>
            <a:ext cx="2590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 flipH="1">
            <a:off x="2819400" y="3810000"/>
            <a:ext cx="2590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13" name="TextBox 12"/>
          <p:cNvSpPr txBox="1"/>
          <p:nvPr/>
        </p:nvSpPr>
        <p:spPr>
          <a:xfrm flipH="1">
            <a:off x="2819400" y="3657600"/>
            <a:ext cx="259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14" name="TextBox 13"/>
          <p:cNvSpPr txBox="1"/>
          <p:nvPr/>
        </p:nvSpPr>
        <p:spPr>
          <a:xfrm flipH="1">
            <a:off x="1371600" y="36576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33600" y="4724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47244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90600" y="3352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Endpoint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38400" y="3352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Endpoint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029200" y="4267200"/>
            <a:ext cx="2819400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4953000" y="4267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 flipH="1">
            <a:off x="6858000" y="4267200"/>
            <a:ext cx="259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48200" y="4648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Endpoint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 flipH="1">
            <a:off x="6858000" y="3802559"/>
            <a:ext cx="2590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26" name="TextBox 25"/>
          <p:cNvSpPr txBox="1"/>
          <p:nvPr/>
        </p:nvSpPr>
        <p:spPr>
          <a:xfrm flipH="1">
            <a:off x="4953000" y="3802559"/>
            <a:ext cx="2590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27" name="TextBox 26"/>
          <p:cNvSpPr txBox="1"/>
          <p:nvPr/>
        </p:nvSpPr>
        <p:spPr>
          <a:xfrm>
            <a:off x="6553200" y="4953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629400" y="5029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676400" y="4308764"/>
            <a:ext cx="12954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Opposite Rays – are two collinear rays with the same endpoint. Always form a line.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33600" y="3352800"/>
            <a:ext cx="4648200" cy="1588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362200" y="3352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3352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3352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28956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28956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28956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0" y="41148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RQ and RS are opposite rays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819400" y="4114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57600" y="4114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Segments: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Rays: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/>
              <a:t>Example 1: Naming Segments &amp; Rays</a:t>
            </a:r>
            <a:endParaRPr lang="en-US" sz="33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67000" y="4724400"/>
            <a:ext cx="3200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2286000" y="2286000"/>
            <a:ext cx="28194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14800" y="2590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37164" y="376755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343400" y="4800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2263914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3096491" y="34290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4343400" y="43434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324100" y="4539734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the segments and rays.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LP and PL form a line, </a:t>
            </a:r>
            <a:r>
              <a:rPr lang="en-US" dirty="0" smtClean="0"/>
              <a:t>are </a:t>
            </a:r>
            <a:r>
              <a:rPr lang="en-US" dirty="0" smtClean="0"/>
              <a:t>they opposite rays?</a:t>
            </a:r>
          </a:p>
          <a:p>
            <a:endParaRPr lang="en-US" dirty="0"/>
          </a:p>
          <a:p>
            <a:r>
              <a:rPr lang="en-US" dirty="0" smtClean="0"/>
              <a:t>Which rays are opposite rays?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Ex. 2: Naming Segments and Rays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76400" y="2613659"/>
            <a:ext cx="4419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362200" y="2590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10000" y="256794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81600" y="2567940"/>
            <a:ext cx="76200" cy="685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33600" y="2749034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L                  P                 Q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914400" y="37338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33600" y="3733800"/>
            <a:ext cx="2514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38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398" y="2511779"/>
            <a:ext cx="3426402" cy="4425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491" y="1454500"/>
            <a:ext cx="4040188" cy="3941763"/>
          </a:xfrm>
        </p:spPr>
        <p:txBody>
          <a:bodyPr/>
          <a:lstStyle/>
          <a:p>
            <a:r>
              <a:rPr lang="en-US" b="1" dirty="0" smtClean="0"/>
              <a:t>Parallel Lines </a:t>
            </a:r>
            <a:r>
              <a:rPr lang="en-US" dirty="0" smtClean="0"/>
              <a:t>– Are coplanar lines that do not intersect</a:t>
            </a:r>
          </a:p>
          <a:p>
            <a:pPr>
              <a:buNone/>
            </a:pPr>
            <a:r>
              <a:rPr lang="en-US" dirty="0" smtClean="0"/>
              <a:t>AB || EF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Skew Lines </a:t>
            </a:r>
            <a:r>
              <a:rPr lang="en-US" dirty="0" smtClean="0"/>
              <a:t>– Are </a:t>
            </a:r>
            <a:r>
              <a:rPr lang="en-US" dirty="0" err="1" smtClean="0"/>
              <a:t>noncoplanar</a:t>
            </a:r>
            <a:r>
              <a:rPr lang="en-US" dirty="0" smtClean="0"/>
              <a:t>, therefore, they are not parallel and do not intersect.</a:t>
            </a:r>
          </a:p>
          <a:p>
            <a:pPr>
              <a:buNone/>
            </a:pPr>
            <a:r>
              <a:rPr lang="en-US" dirty="0" smtClean="0"/>
              <a:t>	     AB and CG are skew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95500" y="299513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03964" y="299513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538845" y="396677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86200" y="51075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752109" y="614212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38845" y="6096000"/>
            <a:ext cx="661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09600" y="2590800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371600" y="2590800"/>
            <a:ext cx="533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562600" y="3276600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705600" y="3276600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MARTInkAnnotation286"/>
          <p:cNvSpPr/>
          <p:nvPr/>
        </p:nvSpPr>
        <p:spPr>
          <a:xfrm>
            <a:off x="-678304" y="4251235"/>
            <a:ext cx="193813" cy="8426"/>
          </a:xfrm>
          <a:custGeom>
            <a:avLst/>
            <a:gdLst/>
            <a:ahLst/>
            <a:cxnLst/>
            <a:rect l="0" t="0" r="0" b="0"/>
            <a:pathLst>
              <a:path w="193813" h="8426">
                <a:moveTo>
                  <a:pt x="0" y="0"/>
                </a:moveTo>
                <a:lnTo>
                  <a:pt x="4474" y="0"/>
                </a:lnTo>
                <a:lnTo>
                  <a:pt x="7664" y="936"/>
                </a:lnTo>
                <a:lnTo>
                  <a:pt x="11664" y="2496"/>
                </a:lnTo>
                <a:lnTo>
                  <a:pt x="16202" y="4473"/>
                </a:lnTo>
                <a:lnTo>
                  <a:pt x="21101" y="5791"/>
                </a:lnTo>
                <a:lnTo>
                  <a:pt x="26239" y="6669"/>
                </a:lnTo>
                <a:lnTo>
                  <a:pt x="31537" y="7255"/>
                </a:lnTo>
                <a:lnTo>
                  <a:pt x="36942" y="7646"/>
                </a:lnTo>
                <a:lnTo>
                  <a:pt x="42418" y="7906"/>
                </a:lnTo>
                <a:lnTo>
                  <a:pt x="54431" y="8195"/>
                </a:lnTo>
                <a:lnTo>
                  <a:pt x="156817" y="8425"/>
                </a:lnTo>
                <a:lnTo>
                  <a:pt x="163531" y="7489"/>
                </a:lnTo>
                <a:lnTo>
                  <a:pt x="170816" y="5929"/>
                </a:lnTo>
                <a:lnTo>
                  <a:pt x="193812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-627744" y="3813026"/>
            <a:ext cx="2498" cy="1"/>
          </a:xfrm>
          <a:custGeom>
            <a:avLst/>
            <a:gdLst/>
            <a:ahLst/>
            <a:cxnLst/>
            <a:rect l="0" t="0" r="0" b="0"/>
            <a:pathLst>
              <a:path w="2498" h="1">
                <a:moveTo>
                  <a:pt x="0" y="0"/>
                </a:moveTo>
                <a:lnTo>
                  <a:pt x="2497" y="0"/>
                </a:lnTo>
                <a:close/>
              </a:path>
            </a:pathLst>
          </a:custGeom>
          <a:ln w="38100" cap="flat" cmpd="thickThin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-627744" y="3813026"/>
            <a:ext cx="2498" cy="1"/>
          </a:xfrm>
          <a:custGeom>
            <a:avLst/>
            <a:gdLst/>
            <a:ahLst/>
            <a:cxnLst/>
            <a:rect l="0" t="0" r="0" b="0"/>
            <a:pathLst>
              <a:path w="2498" h="1">
                <a:moveTo>
                  <a:pt x="0" y="0"/>
                </a:moveTo>
                <a:lnTo>
                  <a:pt x="2497" y="0"/>
                </a:lnTo>
                <a:close/>
              </a:path>
            </a:pathLst>
          </a:custGeom>
          <a:ln w="38100" cap="flat" cmpd="thickThin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13564" y="406656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50937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8" name="AutoShape 2" descr="cube%20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655" y="2089666"/>
            <a:ext cx="3652837" cy="4717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to AB			Skew to AB	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Example: Identify Parallel &amp; Skew Lines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998027" y="257497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2558121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57737" y="3611249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76492" y="592281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57800" y="5019902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14155" y="5029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375588" y="6019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667000" y="1524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477000" y="1524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MARTInkAnnotation193"/>
          <p:cNvSpPr/>
          <p:nvPr/>
        </p:nvSpPr>
        <p:spPr>
          <a:xfrm>
            <a:off x="3745664" y="2759642"/>
            <a:ext cx="8428" cy="1"/>
          </a:xfrm>
          <a:custGeom>
            <a:avLst/>
            <a:gdLst/>
            <a:ahLst/>
            <a:cxnLst/>
            <a:rect l="0" t="0" r="0" b="0"/>
            <a:pathLst>
              <a:path w="8428" h="1">
                <a:moveTo>
                  <a:pt x="0" y="0"/>
                </a:moveTo>
                <a:lnTo>
                  <a:pt x="84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745664" y="2759642"/>
            <a:ext cx="2497" cy="1"/>
          </a:xfrm>
          <a:custGeom>
            <a:avLst/>
            <a:gdLst/>
            <a:ahLst/>
            <a:cxnLst/>
            <a:rect l="0" t="0" r="0" b="0"/>
            <a:pathLst>
              <a:path w="2497" h="1">
                <a:moveTo>
                  <a:pt x="0" y="0"/>
                </a:moveTo>
                <a:lnTo>
                  <a:pt x="2496" y="0"/>
                </a:lnTo>
                <a:close/>
              </a:path>
            </a:pathLst>
          </a:custGeom>
          <a:ln w="3810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754091" y="2742787"/>
            <a:ext cx="2497" cy="1"/>
          </a:xfrm>
          <a:custGeom>
            <a:avLst/>
            <a:gdLst/>
            <a:ahLst/>
            <a:cxnLst/>
            <a:rect l="0" t="0" r="0" b="0"/>
            <a:pathLst>
              <a:path w="2497" h="1">
                <a:moveTo>
                  <a:pt x="0" y="0"/>
                </a:moveTo>
                <a:lnTo>
                  <a:pt x="2496" y="0"/>
                </a:lnTo>
                <a:close/>
              </a:path>
            </a:pathLst>
          </a:custGeom>
          <a:ln w="3810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754091" y="2742787"/>
            <a:ext cx="2497" cy="1"/>
          </a:xfrm>
          <a:custGeom>
            <a:avLst/>
            <a:gdLst/>
            <a:ahLst/>
            <a:cxnLst/>
            <a:rect l="0" t="0" r="0" b="0"/>
            <a:pathLst>
              <a:path w="2497" h="1">
                <a:moveTo>
                  <a:pt x="0" y="0"/>
                </a:moveTo>
                <a:lnTo>
                  <a:pt x="2496" y="0"/>
                </a:lnTo>
                <a:close/>
              </a:path>
            </a:pathLst>
          </a:custGeom>
          <a:ln w="3810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327100" y="2186600"/>
            <a:ext cx="2497" cy="1"/>
          </a:xfrm>
          <a:custGeom>
            <a:avLst/>
            <a:gdLst/>
            <a:ahLst/>
            <a:cxnLst/>
            <a:rect l="0" t="0" r="0" b="0"/>
            <a:pathLst>
              <a:path w="2497" h="1">
                <a:moveTo>
                  <a:pt x="0" y="0"/>
                </a:moveTo>
                <a:lnTo>
                  <a:pt x="2496" y="0"/>
                </a:lnTo>
                <a:close/>
              </a:path>
            </a:pathLst>
          </a:custGeom>
          <a:ln w="3810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52692" y="3505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3" y="1762125"/>
            <a:ext cx="258127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Parallel Planes – are planes that do not intersect.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Name two planes that are parallel.</a:t>
            </a:r>
          </a:p>
          <a:p>
            <a:r>
              <a:rPr lang="en-US" dirty="0" smtClean="0"/>
              <a:t>Name a line that is parallel to BC.</a:t>
            </a:r>
          </a:p>
          <a:p>
            <a:r>
              <a:rPr lang="en-US" dirty="0" smtClean="0"/>
              <a:t>Name a line that is parallel to plane BFGC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3962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85893" y="3962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14493" y="2192483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2223655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53691" y="4267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08073" y="42672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578620" y="2812473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692236" y="2812473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86400" y="4876800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441757"/>
            <a:ext cx="3652837" cy="4644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all segments parallel to AD</a:t>
            </a:r>
          </a:p>
          <a:p>
            <a:r>
              <a:rPr lang="en-US" dirty="0" smtClean="0"/>
              <a:t>Name all segments skew to AD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Example: Identifying Parallel Planes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943600" y="15240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1981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29791" y="61838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43537" y="6172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26527" y="5562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75164" y="5562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29791" y="389729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48300" y="389729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95800" y="300406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48791" y="300406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3" name="Freeform 52"/>
          <p:cNvSpPr/>
          <p:nvPr/>
        </p:nvSpPr>
        <p:spPr>
          <a:xfrm>
            <a:off x="5574238" y="3391672"/>
            <a:ext cx="2497" cy="1"/>
          </a:xfrm>
          <a:custGeom>
            <a:avLst/>
            <a:gdLst/>
            <a:ahLst/>
            <a:cxnLst/>
            <a:rect l="0" t="0" r="0" b="0"/>
            <a:pathLst>
              <a:path w="2497" h="1">
                <a:moveTo>
                  <a:pt x="0" y="0"/>
                </a:moveTo>
                <a:lnTo>
                  <a:pt x="2496" y="0"/>
                </a:lnTo>
                <a:close/>
              </a:path>
            </a:pathLst>
          </a:custGeom>
          <a:ln w="3810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5574238" y="3391672"/>
            <a:ext cx="2497" cy="1"/>
          </a:xfrm>
          <a:custGeom>
            <a:avLst/>
            <a:gdLst/>
            <a:ahLst/>
            <a:cxnLst/>
            <a:rect l="0" t="0" r="0" b="0"/>
            <a:pathLst>
              <a:path w="2497" h="1">
                <a:moveTo>
                  <a:pt x="0" y="0"/>
                </a:moveTo>
                <a:lnTo>
                  <a:pt x="2496" y="0"/>
                </a:lnTo>
                <a:close/>
              </a:path>
            </a:pathLst>
          </a:custGeom>
          <a:ln w="3810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5557384" y="3560214"/>
            <a:ext cx="2498" cy="1"/>
          </a:xfrm>
          <a:custGeom>
            <a:avLst/>
            <a:gdLst/>
            <a:ahLst/>
            <a:cxnLst/>
            <a:rect l="0" t="0" r="0" b="0"/>
            <a:pathLst>
              <a:path w="2498" h="1">
                <a:moveTo>
                  <a:pt x="0" y="0"/>
                </a:moveTo>
                <a:lnTo>
                  <a:pt x="2497" y="0"/>
                </a:lnTo>
                <a:close/>
              </a:path>
            </a:pathLst>
          </a:custGeom>
          <a:ln w="3810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5557384" y="3560214"/>
            <a:ext cx="2498" cy="1"/>
          </a:xfrm>
          <a:custGeom>
            <a:avLst/>
            <a:gdLst/>
            <a:ahLst/>
            <a:cxnLst/>
            <a:rect l="0" t="0" r="0" b="0"/>
            <a:pathLst>
              <a:path w="2498" h="1">
                <a:moveTo>
                  <a:pt x="0" y="0"/>
                </a:moveTo>
                <a:lnTo>
                  <a:pt x="2497" y="0"/>
                </a:lnTo>
                <a:close/>
              </a:path>
            </a:pathLst>
          </a:custGeom>
          <a:ln w="3810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SMARTInkAnnotation64"/>
          <p:cNvSpPr/>
          <p:nvPr/>
        </p:nvSpPr>
        <p:spPr>
          <a:xfrm>
            <a:off x="-577184" y="3897297"/>
            <a:ext cx="16854" cy="1"/>
          </a:xfrm>
          <a:custGeom>
            <a:avLst/>
            <a:gdLst/>
            <a:ahLst/>
            <a:cxnLst/>
            <a:rect l="0" t="0" r="0" b="0"/>
            <a:pathLst>
              <a:path w="16854" h="1">
                <a:moveTo>
                  <a:pt x="0" y="0"/>
                </a:moveTo>
                <a:lnTo>
                  <a:pt x="168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686</TotalTime>
  <Words>278</Words>
  <Application>Microsoft Office PowerPoint</Application>
  <PresentationFormat>On-screen Show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         1-3 Segments, Rays, Parallel Lines and Planes M11.B.2, 2.5.11.B  Objectives: 1) Identify segments and rays 2) Recognize parallel lines </vt:lpstr>
      <vt:lpstr>Vocabulary</vt:lpstr>
      <vt:lpstr>Vocabulary </vt:lpstr>
      <vt:lpstr>Example 1: Naming Segments &amp; Rays</vt:lpstr>
      <vt:lpstr>Ex. 2: Naming Segments and Rays</vt:lpstr>
      <vt:lpstr>Vocabulary</vt:lpstr>
      <vt:lpstr>Example: Identify Parallel &amp; Skew Lines</vt:lpstr>
      <vt:lpstr>Vocab</vt:lpstr>
      <vt:lpstr>Example: Identifying Parallel Planes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1-3 Segments, Rays, Parallel Lines and Planes M11.B.2, 2.5.11.B  Objectives: 1) Identify segments and rays 2) Recognize parallel lines</dc:title>
  <dc:creator>User</dc:creator>
  <cp:lastModifiedBy>Mike's Laptop</cp:lastModifiedBy>
  <cp:revision>33</cp:revision>
  <dcterms:created xsi:type="dcterms:W3CDTF">2010-12-07T13:57:04Z</dcterms:created>
  <dcterms:modified xsi:type="dcterms:W3CDTF">2014-09-02T01:54:52Z</dcterms:modified>
</cp:coreProperties>
</file>